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8" r:id="rId4"/>
    <p:sldId id="261" r:id="rId5"/>
    <p:sldId id="308" r:id="rId6"/>
    <p:sldId id="262" r:id="rId7"/>
    <p:sldId id="309" r:id="rId8"/>
    <p:sldId id="310" r:id="rId9"/>
    <p:sldId id="311" r:id="rId10"/>
    <p:sldId id="312" r:id="rId11"/>
    <p:sldId id="313" r:id="rId12"/>
    <p:sldId id="314" r:id="rId13"/>
    <p:sldId id="278" r:id="rId14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llo" initials="n" lastIdx="2" clrIdx="0"/>
  <p:cmAuthor id="75" name="作者" initials="A" lastIdx="0" clrIdx="2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81"/>
        <p:guide pos="388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gs" Target="tags/tag205.xml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4" Type="http://schemas.openxmlformats.org/officeDocument/2006/relationships/tags" Target="../tags/tag75.xml"/><Relationship Id="rId13" Type="http://schemas.openxmlformats.org/officeDocument/2006/relationships/tags" Target="../tags/tag74.xml"/><Relationship Id="rId12" Type="http://schemas.openxmlformats.org/officeDocument/2006/relationships/tags" Target="../tags/tag73.xml"/><Relationship Id="rId11" Type="http://schemas.openxmlformats.org/officeDocument/2006/relationships/tags" Target="../tags/tag72.xml"/><Relationship Id="rId10" Type="http://schemas.openxmlformats.org/officeDocument/2006/relationships/tags" Target="../tags/tag7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0.xml"/><Relationship Id="rId8" Type="http://schemas.openxmlformats.org/officeDocument/2006/relationships/tags" Target="../tags/tag99.xml"/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7" Type="http://schemas.openxmlformats.org/officeDocument/2006/relationships/tags" Target="../tags/tag136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43.xml"/><Relationship Id="rId7" Type="http://schemas.openxmlformats.org/officeDocument/2006/relationships/tags" Target="../tags/tag142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0" Type="http://schemas.openxmlformats.org/officeDocument/2006/relationships/tags" Target="../tags/tag152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60.xml"/><Relationship Id="rId8" Type="http://schemas.openxmlformats.org/officeDocument/2006/relationships/tags" Target="../tags/tag159.xml"/><Relationship Id="rId7" Type="http://schemas.openxmlformats.org/officeDocument/2006/relationships/tags" Target="../tags/tag158.xml"/><Relationship Id="rId6" Type="http://schemas.openxmlformats.org/officeDocument/2006/relationships/tags" Target="../tags/tag157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0" Type="http://schemas.openxmlformats.org/officeDocument/2006/relationships/tags" Target="../tags/tag161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69.xml"/><Relationship Id="rId8" Type="http://schemas.openxmlformats.org/officeDocument/2006/relationships/tags" Target="../tags/tag168.xml"/><Relationship Id="rId7" Type="http://schemas.openxmlformats.org/officeDocument/2006/relationships/tags" Target="../tags/tag167.xml"/><Relationship Id="rId6" Type="http://schemas.openxmlformats.org/officeDocument/2006/relationships/tags" Target="../tags/tag166.xml"/><Relationship Id="rId5" Type="http://schemas.openxmlformats.org/officeDocument/2006/relationships/tags" Target="../tags/tag165.xml"/><Relationship Id="rId4" Type="http://schemas.openxmlformats.org/officeDocument/2006/relationships/tags" Target="../tags/tag164.xml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tags" Target="../tags/tag175.xml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0" Type="http://schemas.openxmlformats.org/officeDocument/2006/relationships/tags" Target="../tags/tag178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7" Type="http://schemas.openxmlformats.org/officeDocument/2006/relationships/tags" Target="../tags/tag184.xml"/><Relationship Id="rId6" Type="http://schemas.openxmlformats.org/officeDocument/2006/relationships/tags" Target="../tags/tag183.xml"/><Relationship Id="rId5" Type="http://schemas.openxmlformats.org/officeDocument/2006/relationships/tags" Target="../tags/tag182.xml"/><Relationship Id="rId4" Type="http://schemas.openxmlformats.org/officeDocument/2006/relationships/tags" Target="../tags/tag181.xml"/><Relationship Id="rId3" Type="http://schemas.openxmlformats.org/officeDocument/2006/relationships/tags" Target="../tags/tag180.xml"/><Relationship Id="rId2" Type="http://schemas.openxmlformats.org/officeDocument/2006/relationships/tags" Target="../tags/tag179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274320" y="321260"/>
            <a:ext cx="11683455" cy="39305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8" name="任意形状 8"/>
          <p:cNvSpPr/>
          <p:nvPr userDrawn="1">
            <p:custDataLst>
              <p:tags r:id="rId3"/>
            </p:custDataLst>
          </p:nvPr>
        </p:nvSpPr>
        <p:spPr>
          <a:xfrm>
            <a:off x="9490237" y="321259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99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9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261015" y="2411670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9471025" y="6254750"/>
            <a:ext cx="180022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6"/>
            </p:custDataLst>
          </p:nvPr>
        </p:nvSpPr>
        <p:spPr>
          <a:xfrm flipV="1">
            <a:off x="750570" y="6305550"/>
            <a:ext cx="71564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1555115" y="6306820"/>
            <a:ext cx="88900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>
            <p:custDataLst>
              <p:tags r:id="rId8"/>
            </p:custDataLst>
          </p:nvPr>
        </p:nvSpPr>
        <p:spPr>
          <a:xfrm>
            <a:off x="1731010" y="6306820"/>
            <a:ext cx="25336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883644" y="809127"/>
            <a:ext cx="9144000" cy="1896745"/>
          </a:xfrm>
        </p:spPr>
        <p:txBody>
          <a:bodyPr lIns="91440" tIns="45720" rIns="91440" bIns="0" anchor="b" anchorCtr="0">
            <a:normAutofit/>
          </a:bodyPr>
          <a:lstStyle>
            <a:lvl1pPr algn="l">
              <a:defRPr sz="6600" b="1" spc="600" baseline="0">
                <a:latin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883643" y="3017520"/>
            <a:ext cx="9144000" cy="890270"/>
          </a:xfrm>
        </p:spPr>
        <p:txBody>
          <a:bodyPr lIns="91440" tIns="0" rIns="91440" bIns="4572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883644" y="5050433"/>
            <a:ext cx="3365430" cy="579657"/>
          </a:xfrm>
        </p:spPr>
        <p:txBody>
          <a:bodyPr lIns="91440" tIns="45720" rIns="91440" bIns="45720">
            <a:norm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6474460"/>
            <a:ext cx="12249150" cy="3835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676775" y="2059757"/>
            <a:ext cx="6243774" cy="922021"/>
          </a:xfrm>
        </p:spPr>
        <p:txBody>
          <a:bodyPr lIns="91440" tIns="45720" rIns="91440" bIns="0" anchor="b" anchorCtr="0">
            <a:normAutofit/>
          </a:bodyPr>
          <a:lstStyle>
            <a:lvl1pPr>
              <a:defRPr sz="54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4676775" y="3102596"/>
            <a:ext cx="6243774" cy="1401006"/>
          </a:xfrm>
        </p:spPr>
        <p:txBody>
          <a:bodyPr lIns="91440" tIns="0" rIns="91440" bIns="45720">
            <a:normAutofit/>
          </a:bodyPr>
          <a:lstStyle>
            <a:lvl1pPr marL="0" indent="0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7628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4522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266065" y="313690"/>
            <a:ext cx="11683365" cy="5634990"/>
          </a:xfrm>
          <a:prstGeom prst="rect">
            <a:avLst/>
          </a:prstGeom>
          <a:solidFill>
            <a:schemeClr val="tx2"/>
          </a:solidFill>
          <a:ln w="285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9" name="矩形 8"/>
          <p:cNvSpPr/>
          <p:nvPr userDrawn="1">
            <p:custDataLst>
              <p:tags r:id="rId3"/>
            </p:custDataLst>
          </p:nvPr>
        </p:nvSpPr>
        <p:spPr>
          <a:xfrm>
            <a:off x="1422400" y="4064000"/>
            <a:ext cx="5283200" cy="12700"/>
          </a:xfrm>
          <a:prstGeom prst="rect">
            <a:avLst/>
          </a:prstGeom>
          <a:solidFill>
            <a:schemeClr val="accent1">
              <a:lumMod val="50000"/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形状 8"/>
          <p:cNvSpPr/>
          <p:nvPr userDrawn="1">
            <p:custDataLst>
              <p:tags r:id="rId4"/>
            </p:custDataLst>
          </p:nvPr>
        </p:nvSpPr>
        <p:spPr>
          <a:xfrm>
            <a:off x="9480712" y="313004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8" name="任意形状 9"/>
          <p:cNvSpPr/>
          <p:nvPr userDrawn="1">
            <p:custDataLst>
              <p:tags r:id="rId5"/>
            </p:custDataLst>
          </p:nvPr>
        </p:nvSpPr>
        <p:spPr>
          <a:xfrm rot="10800000">
            <a:off x="261015" y="4113028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99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320799" y="2376714"/>
            <a:ext cx="6653601" cy="1607337"/>
          </a:xfrm>
        </p:spPr>
        <p:txBody>
          <a:bodyPr vert="horz" lIns="91440" tIns="45720" rIns="9144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96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形状 8"/>
          <p:cNvSpPr/>
          <p:nvPr userDrawn="1">
            <p:custDataLst>
              <p:tags r:id="rId2"/>
            </p:custDataLst>
          </p:nvPr>
        </p:nvSpPr>
        <p:spPr>
          <a:xfrm>
            <a:off x="9727092" y="-51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0800000">
            <a:off x="0" y="5480050"/>
            <a:ext cx="1412875" cy="137795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6200000">
            <a:off x="-21591" y="25773"/>
            <a:ext cx="1741805" cy="169862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10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0" y="5913755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8" name="任意形状 9"/>
          <p:cNvSpPr/>
          <p:nvPr userDrawn="1">
            <p:custDataLst>
              <p:tags r:id="rId3"/>
            </p:custDataLst>
          </p:nvPr>
        </p:nvSpPr>
        <p:spPr>
          <a:xfrm rot="16200000">
            <a:off x="-18383" y="15240"/>
            <a:ext cx="1243965" cy="121348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4"/>
            </p:custDataLst>
          </p:nvPr>
        </p:nvSpPr>
        <p:spPr>
          <a:xfrm>
            <a:off x="10344785" y="0"/>
            <a:ext cx="1847215" cy="180149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3810" y="5029201"/>
            <a:ext cx="12192000" cy="1828799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" name="任意形状 9"/>
          <p:cNvSpPr/>
          <p:nvPr userDrawn="1">
            <p:custDataLst>
              <p:tags r:id="rId3"/>
            </p:custDataLst>
          </p:nvPr>
        </p:nvSpPr>
        <p:spPr>
          <a:xfrm rot="10800000">
            <a:off x="3810" y="5905500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-3492"/>
            <a:ext cx="12192000" cy="914400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755" y="193040"/>
            <a:ext cx="11037570" cy="521335"/>
          </a:xfrm>
        </p:spPr>
        <p:txBody>
          <a:bodyPr>
            <a:noAutofit/>
          </a:bodyPr>
          <a:lstStyle>
            <a:lvl1pPr>
              <a:defRPr sz="28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90.xml"/><Relationship Id="rId23" Type="http://schemas.openxmlformats.org/officeDocument/2006/relationships/tags" Target="../tags/tag189.xml"/><Relationship Id="rId22" Type="http://schemas.openxmlformats.org/officeDocument/2006/relationships/tags" Target="../tags/tag188.xml"/><Relationship Id="rId21" Type="http://schemas.openxmlformats.org/officeDocument/2006/relationships/tags" Target="../tags/tag187.xml"/><Relationship Id="rId20" Type="http://schemas.openxmlformats.org/officeDocument/2006/relationships/tags" Target="../tags/tag186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85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accent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94.xml"/><Relationship Id="rId3" Type="http://schemas.openxmlformats.org/officeDocument/2006/relationships/tags" Target="../tags/tag193.xml"/><Relationship Id="rId2" Type="http://schemas.openxmlformats.org/officeDocument/2006/relationships/tags" Target="../tags/tag192.xml"/><Relationship Id="rId1" Type="http://schemas.openxmlformats.org/officeDocument/2006/relationships/tags" Target="../tags/tag19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03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0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95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96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9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98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99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00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201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202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6600">
                <a:solidFill>
                  <a:schemeClr val="accent1"/>
                </a:solidFill>
              </a:rPr>
              <a:t>WallMaria</a:t>
            </a:r>
            <a:endParaRPr lang="en-US" altLang="zh-CN" sz="6600">
              <a:solidFill>
                <a:schemeClr val="accent1"/>
              </a:solidFill>
            </a:endParaRPr>
          </a:p>
        </p:txBody>
      </p:sp>
      <p:sp>
        <p:nvSpPr>
          <p:cNvPr id="15" name="副标题 1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zh-CN" altLang="en-US">
                <a:solidFill>
                  <a:schemeClr val="dk1">
                    <a:lumMod val="75000"/>
                    <a:lumOff val="25000"/>
                  </a:schemeClr>
                </a:solidFill>
              </a:rPr>
              <a:t>基于</a:t>
            </a:r>
            <a:r>
              <a:rPr lang="en-US" altLang="zh-CN">
                <a:solidFill>
                  <a:schemeClr val="dk1">
                    <a:lumMod val="75000"/>
                    <a:lumOff val="25000"/>
                  </a:schemeClr>
                </a:solidFill>
              </a:rPr>
              <a:t>CLIP</a:t>
            </a:r>
            <a:r>
              <a:rPr lang="zh-CN" altLang="en-US">
                <a:solidFill>
                  <a:schemeClr val="dk1">
                    <a:lumMod val="75000"/>
                    <a:lumOff val="25000"/>
                  </a:schemeClr>
                </a:solidFill>
              </a:rPr>
              <a:t>的二次元图像搜索</a:t>
            </a:r>
            <a:r>
              <a:rPr lang="zh-CN" altLang="en-US">
                <a:solidFill>
                  <a:schemeClr val="dk1">
                    <a:lumMod val="75000"/>
                    <a:lumOff val="25000"/>
                  </a:schemeClr>
                </a:solidFill>
              </a:rPr>
              <a:t>引擎</a:t>
            </a:r>
            <a:endParaRPr lang="zh-CN" altLang="en-US">
              <a:solidFill>
                <a:schemeClr val="dk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p>
            <a:r>
              <a:rPr lang="en-US" altLang="zh-CN" dirty="0">
                <a:solidFill>
                  <a:schemeClr val="accent1"/>
                </a:solidFill>
                <a:sym typeface="Arial" panose="020B0604020202020204" pitchFamily="34" charset="0"/>
              </a:rPr>
              <a:t>2023-12-26</a:t>
            </a:r>
            <a:endParaRPr lang="en-US" altLang="zh-CN" dirty="0">
              <a:solidFill>
                <a:schemeClr val="accent1"/>
              </a:solidFill>
              <a:sym typeface="Arial" panose="020B0604020202020204" pitchFamily="34" charset="0"/>
            </a:endParaRPr>
          </a:p>
          <a:p>
            <a:endParaRPr lang="en-US" altLang="zh-CN" dirty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向量</a:t>
            </a:r>
            <a:r>
              <a:t>数据库</a:t>
            </a:r>
          </a:p>
        </p:txBody>
      </p:sp>
      <p:pic>
        <p:nvPicPr>
          <p:cNvPr id="8" name="Content Placeholder 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17420" y="1037590"/>
            <a:ext cx="7757160" cy="48450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155" y="6035040"/>
            <a:ext cx="8696325" cy="5524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/>
        </p:nvSpPr>
        <p:spPr>
          <a:xfrm>
            <a:off x="3718560" y="2829560"/>
            <a:ext cx="47548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谢谢</a:t>
            </a:r>
            <a:r>
              <a:rPr lang="zh-CN" altLang="en-US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观看！</a:t>
            </a:r>
            <a:endParaRPr lang="zh-CN" altLang="en-US" sz="7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二次元图片搜索</a:t>
            </a:r>
            <a:r>
              <a:t>现状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 algn="l">
              <a:buClrTx/>
              <a:buSzTx/>
              <a:buNone/>
            </a:pPr>
            <a:endParaRPr lang="zh-CN" altLang="en-US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 algn="l">
              <a:buClrTx/>
              <a:buSzTx/>
              <a:buNone/>
            </a:pPr>
            <a:endParaRPr lang="zh-CN" altLang="en-US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600" y="1287145"/>
            <a:ext cx="8813800" cy="48641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1492" y="406404"/>
            <a:ext cx="10852237" cy="441964"/>
          </a:xfrm>
        </p:spPr>
        <p:txBody>
          <a:bodyPr/>
          <a:p>
            <a:r>
              <a:t>二次元图片搜索</a:t>
            </a:r>
            <a:r>
              <a:t>现状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952500"/>
            <a:ext cx="7708265" cy="4620260"/>
          </a:xfrm>
        </p:spPr>
        <p:txBody>
          <a:bodyPr/>
          <a:p>
            <a:pPr marL="0" indent="0" algn="l">
              <a:buClrTx/>
              <a:buSzTx/>
              <a:buNone/>
            </a:pPr>
            <a:endParaRPr lang="zh-CN" altLang="en-US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marL="0" indent="0" algn="l">
              <a:buClrTx/>
              <a:buSzTx/>
              <a:buNone/>
            </a:pPr>
            <a:endParaRPr lang="zh-CN" altLang="en-US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81605" y="1935480"/>
            <a:ext cx="8265795" cy="4479290"/>
          </a:xfrm>
          <a:prstGeom prst="rect">
            <a:avLst/>
          </a:prstGeom>
        </p:spPr>
      </p:pic>
      <p:sp>
        <p:nvSpPr>
          <p:cNvPr id="7" name="Rectangles 6"/>
          <p:cNvSpPr/>
          <p:nvPr/>
        </p:nvSpPr>
        <p:spPr>
          <a:xfrm>
            <a:off x="9155430" y="4039235"/>
            <a:ext cx="858520" cy="110045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935" y="406400"/>
            <a:ext cx="2281555" cy="28860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二次元图片搜索现状</a:t>
            </a:r>
            <a:endParaRPr>
              <a:sym typeface="+mn-ea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05535" y="1085215"/>
            <a:ext cx="3832225" cy="53886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105" y="1194435"/>
            <a:ext cx="3844290" cy="538924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CLIP</a:t>
            </a:r>
            <a:endParaRPr lang="en-US" altLang="zh-CN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1854835"/>
            <a:ext cx="10852150" cy="384810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669925" y="1047115"/>
            <a:ext cx="5440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将图像与文本结合，通过文本标签控制提取的</a:t>
            </a:r>
            <a:r>
              <a:rPr lang="zh-CN" altLang="en-US"/>
              <a:t>特征。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Content Placeholder 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66090"/>
            <a:ext cx="1838325" cy="419100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790575" y="3175000"/>
            <a:ext cx="46342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Danbooru</a:t>
            </a:r>
            <a:r>
              <a:rPr lang="zh-CN" altLang="en-US"/>
              <a:t>从</a:t>
            </a:r>
            <a:r>
              <a:rPr lang="en-US" altLang="zh-CN"/>
              <a:t>2005</a:t>
            </a:r>
            <a:r>
              <a:rPr lang="zh-CN" altLang="en-US"/>
              <a:t>年起至今一共存有</a:t>
            </a:r>
            <a:r>
              <a:rPr lang="en-US" altLang="zh-CN"/>
              <a:t>700</a:t>
            </a:r>
            <a:r>
              <a:rPr lang="zh-CN" altLang="en-US"/>
              <a:t>多万张图片。</a:t>
            </a:r>
            <a:endParaRPr lang="zh-CN" altLang="en-US"/>
          </a:p>
          <a:p>
            <a:r>
              <a:rPr lang="zh-CN" altLang="en-US"/>
              <a:t>我们爬取了</a:t>
            </a:r>
            <a:r>
              <a:rPr lang="en-US" altLang="zh-CN"/>
              <a:t>Danbooru</a:t>
            </a:r>
            <a:r>
              <a:rPr lang="zh-CN" altLang="en-US"/>
              <a:t>中近一年的</a:t>
            </a:r>
            <a:r>
              <a:rPr lang="en-US" altLang="zh-CN"/>
              <a:t>100</a:t>
            </a:r>
            <a:r>
              <a:rPr lang="zh-CN" altLang="en-US"/>
              <a:t>万张图片，在</a:t>
            </a:r>
            <a:r>
              <a:rPr lang="en-US" altLang="zh-CN"/>
              <a:t>CLIP ViT-L/14</a:t>
            </a:r>
            <a:r>
              <a:rPr lang="zh-CN" altLang="en-US"/>
              <a:t>全模型微调了</a:t>
            </a:r>
            <a:r>
              <a:rPr lang="en-US" altLang="zh-CN"/>
              <a:t>10</a:t>
            </a:r>
            <a:r>
              <a:rPr lang="zh-CN" altLang="en-US"/>
              <a:t>个</a:t>
            </a:r>
            <a:r>
              <a:rPr lang="en-US" altLang="zh-CN"/>
              <a:t>epoch</a:t>
            </a:r>
            <a:r>
              <a:rPr lang="zh-CN" altLang="en-US"/>
              <a:t>左右，在包含</a:t>
            </a:r>
            <a:r>
              <a:rPr lang="en-US" altLang="zh-CN"/>
              <a:t>2050</a:t>
            </a:r>
            <a:r>
              <a:rPr lang="zh-CN" altLang="en-US"/>
              <a:t>个角色的</a:t>
            </a:r>
            <a:r>
              <a:rPr lang="en-US" altLang="zh-CN"/>
              <a:t>4743</a:t>
            </a:r>
            <a:r>
              <a:rPr lang="zh-CN" altLang="en-US"/>
              <a:t>张单人图像的验证集上分类准确率从</a:t>
            </a:r>
            <a:r>
              <a:rPr lang="en-US" altLang="zh-CN"/>
              <a:t>17%</a:t>
            </a:r>
            <a:r>
              <a:rPr lang="zh-CN" altLang="en-US"/>
              <a:t>提升至</a:t>
            </a:r>
            <a:r>
              <a:rPr lang="en-US" altLang="zh-CN"/>
              <a:t>71%</a:t>
            </a:r>
            <a:r>
              <a:rPr lang="zh-CN" altLang="en-US"/>
              <a:t>（标签仅提供角色和作品</a:t>
            </a:r>
            <a:r>
              <a:rPr lang="zh-CN" altLang="en-US"/>
              <a:t>名）。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5" y="1191260"/>
            <a:ext cx="9305290" cy="117284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505" y="4022090"/>
            <a:ext cx="4667250" cy="7715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数据</a:t>
            </a:r>
            <a:r>
              <a:t>介绍</a:t>
            </a: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1097915"/>
            <a:ext cx="2312035" cy="53886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240" y="1097915"/>
            <a:ext cx="9261475" cy="54330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数据库</a:t>
            </a:r>
            <a:r>
              <a:t>选型</a:t>
            </a: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1109345"/>
            <a:ext cx="3705225" cy="12287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50" y="2901950"/>
            <a:ext cx="3657600" cy="12477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15" y="4399280"/>
            <a:ext cx="3823335" cy="218884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6192520" y="1662430"/>
            <a:ext cx="35032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存图片的</a:t>
            </a:r>
            <a:r>
              <a:rPr lang="en-US" altLang="zh-CN" sz="3200"/>
              <a:t>metadata</a:t>
            </a:r>
            <a:endParaRPr lang="en-US" altLang="zh-CN" sz="3200"/>
          </a:p>
        </p:txBody>
      </p:sp>
      <p:sp>
        <p:nvSpPr>
          <p:cNvPr id="11" name="Text Box 10"/>
          <p:cNvSpPr txBox="1"/>
          <p:nvPr/>
        </p:nvSpPr>
        <p:spPr>
          <a:xfrm>
            <a:off x="6192520" y="3085465"/>
            <a:ext cx="4224655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缓存用户要搜的图片</a:t>
            </a:r>
            <a:r>
              <a:rPr lang="en-US" altLang="zh-CN" sz="3200"/>
              <a:t> &amp;</a:t>
            </a:r>
            <a:endParaRPr lang="zh-CN" altLang="en-US" sz="3200"/>
          </a:p>
          <a:p>
            <a:r>
              <a:rPr lang="zh-CN" altLang="en-US" sz="3200"/>
              <a:t>图片和文本的特征</a:t>
            </a:r>
            <a:endParaRPr lang="zh-CN" altLang="en-US" sz="3200"/>
          </a:p>
        </p:txBody>
      </p:sp>
      <p:sp>
        <p:nvSpPr>
          <p:cNvPr id="13" name="Text Box 12"/>
          <p:cNvSpPr txBox="1"/>
          <p:nvPr/>
        </p:nvSpPr>
        <p:spPr>
          <a:xfrm>
            <a:off x="6192520" y="5001260"/>
            <a:ext cx="469201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被搜图片的向量特征</a:t>
            </a:r>
            <a:r>
              <a:rPr lang="en-US" altLang="zh-CN" sz="3200"/>
              <a:t> &amp;</a:t>
            </a:r>
            <a:endParaRPr lang="en-US" altLang="zh-CN" sz="3200"/>
          </a:p>
          <a:p>
            <a:r>
              <a:rPr lang="zh-CN" altLang="en-US" sz="3200"/>
              <a:t>用于筛选需要的索引数据</a:t>
            </a:r>
            <a:endParaRPr lang="zh-CN" altLang="en-US" sz="3200"/>
          </a:p>
        </p:txBody>
      </p:sp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数据</a:t>
            </a:r>
            <a:r>
              <a:t>访问</a:t>
            </a:r>
          </a:p>
        </p:txBody>
      </p:sp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1457325"/>
            <a:ext cx="5491480" cy="419608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14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15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6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6915"/>
  <p:tag name="KSO_WM_TEMPLATE_MASTER_THUMB_INDEX" val="12"/>
  <p:tag name="KSO_WM_TEMPLATE_THUMBS_INDEX" val="1、4、7、8、10、11、12、13、15"/>
</p:tagLst>
</file>

<file path=ppt/tags/tag1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6915_1*a*1"/>
  <p:tag name="KSO_WM_TEMPLATE_CATEGORY" val="custom"/>
  <p:tag name="KSO_WM_TEMPLATE_INDEX" val="20206915"/>
  <p:tag name="KSO_WM_UNIT_LAYERLEVEL" val="1"/>
  <p:tag name="KSO_WM_TAG_VERSION" val="1.0"/>
  <p:tag name="KSO_WM_BEAUTIFY_FLAG" val="#wm#"/>
  <p:tag name="KSO_WM_UNIT_PRESET_TEXT" val="空白演示经典风格"/>
  <p:tag name="KSO_WM_UNIT_TEXT_FILL_FORE_SCHEMECOLOR_INDEX_BRIGHTNESS" val="0"/>
  <p:tag name="KSO_WM_UNIT_TEXT_FILL_FORE_SCHEMECOLOR_INDEX" val="5"/>
  <p:tag name="KSO_WM_UNIT_TEXT_FILL_TYPE" val="1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6915_1*b*1"/>
  <p:tag name="KSO_WM_TEMPLATE_CATEGORY" val="custom"/>
  <p:tag name="KSO_WM_TEMPLATE_INDEX" val="20206915"/>
  <p:tag name="KSO_WM_UNIT_LAYERLEVEL" val="1"/>
  <p:tag name="KSO_WM_TAG_VERSION" val="1.0"/>
  <p:tag name="KSO_WM_BEAUTIFY_FLAG" val="#wm#"/>
  <p:tag name="KSO_WM_UNIT_PRESET_TEXT" val="单击此处添加副标题"/>
  <p:tag name="KSO_WM_UNIT_TEXT_FILL_FORE_SCHEMECOLOR_INDEX_BRIGHTNESS" val="0.25"/>
  <p:tag name="KSO_WM_UNIT_TEXT_FILL_FORE_SCHEMECOLOR_INDEX" val="13"/>
  <p:tag name="KSO_WM_UNIT_TEXT_FILL_TYPE" val="1"/>
</p:tagLst>
</file>

<file path=ppt/tags/tag193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6915_1*f*1"/>
  <p:tag name="KSO_WM_TEMPLATE_CATEGORY" val="custom"/>
  <p:tag name="KSO_WM_TEMPLATE_INDEX" val="20206915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演讲者："/>
  <p:tag name="KSO_WM_UNIT_SUBTYPE" val="b"/>
  <p:tag name="KSO_WM_UNIT_TEXT_FILL_FORE_SCHEMECOLOR_INDEX_BRIGHTNESS" val="0"/>
  <p:tag name="KSO_WM_UNIT_TEXT_FILL_FORE_SCHEMECOLOR_INDEX" val="5"/>
  <p:tag name="KSO_WM_UNIT_TEXT_FILL_TYPE" val="1"/>
</p:tagLst>
</file>

<file path=ppt/tags/tag194.xml><?xml version="1.0" encoding="utf-8"?>
<p:tagLst xmlns:p="http://schemas.openxmlformats.org/presentationml/2006/main">
  <p:tag name="KSO_WM_SLIDE_ID" val="custom2020691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6915"/>
  <p:tag name="KSO_WM_SLIDE_LAYOUT" val="a_b_f"/>
  <p:tag name="KSO_WM_SLIDE_LAYOUT_CNT" val="1_1_1"/>
  <p:tag name="KSO_WM_UNIT_SHOW_EDIT_AREA_INDICATION" val="1"/>
  <p:tag name="KSO_WM_TEMPLATE_THUMBS_INDEX" val="1、4、7、8、10、11、12、13、15"/>
  <p:tag name="KSO_WM_TEMPLATE_MASTER_THUMB_INDEX" val="12"/>
</p:tagLst>
</file>

<file path=ppt/tags/tag195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196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197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198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199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201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202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6915"/>
</p:tagLst>
</file>

<file path=ppt/tags/tag205.xml><?xml version="1.0" encoding="utf-8"?>
<p:tagLst xmlns:p="http://schemas.openxmlformats.org/presentationml/2006/main">
  <p:tag name="commondata" val="eyJoZGlkIjoiODRmYmEzMGVmZjJiMmU4ZTZlMTg2MWZiMTNlNDhkNjgifQ==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">
      <a:dk1>
        <a:srgbClr val="000000"/>
      </a:dk1>
      <a:lt1>
        <a:srgbClr val="FFFFFF"/>
      </a:lt1>
      <a:dk2>
        <a:srgbClr val="F5F5F8"/>
      </a:dk2>
      <a:lt2>
        <a:srgbClr val="FFFFFF"/>
      </a:lt2>
      <a:accent1>
        <a:srgbClr val="577CCE"/>
      </a:accent1>
      <a:accent2>
        <a:srgbClr val="5999AF"/>
      </a:accent2>
      <a:accent3>
        <a:srgbClr val="5BA080"/>
      </a:accent3>
      <a:accent4>
        <a:srgbClr val="8BAA69"/>
      </a:accent4>
      <a:accent5>
        <a:srgbClr val="D6B250"/>
      </a:accent5>
      <a:accent6>
        <a:srgbClr val="E79647"/>
      </a:accent6>
      <a:hlink>
        <a:srgbClr val="0000FF"/>
      </a:hlink>
      <a:folHlink>
        <a:srgbClr val="FF00F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WPS Presentation</Application>
  <PresentationFormat>宽屏</PresentationFormat>
  <Paragraphs>44</Paragraphs>
  <Slides>11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SimSun</vt:lpstr>
      <vt:lpstr>Wingdings</vt:lpstr>
      <vt:lpstr>Wingdings</vt:lpstr>
      <vt:lpstr>微软雅黑</vt:lpstr>
      <vt:lpstr>华文中宋</vt:lpstr>
      <vt:lpstr>Arial Unicode MS</vt:lpstr>
      <vt:lpstr>Calibri</vt:lpstr>
      <vt:lpstr>Helvetica Neue</vt:lpstr>
      <vt:lpstr>宋体-简</vt:lpstr>
      <vt:lpstr>WPS</vt:lpstr>
      <vt:lpstr>2_Office 主题​​</vt:lpstr>
      <vt:lpstr>WallMaria</vt:lpstr>
      <vt:lpstr>二次元图片搜索现状</vt:lpstr>
      <vt:lpstr>二次元图片搜索现状</vt:lpstr>
      <vt:lpstr>二次元图片搜索现状</vt:lpstr>
      <vt:lpstr>CLIP</vt:lpstr>
      <vt:lpstr>PowerPoint 演示文稿</vt:lpstr>
      <vt:lpstr>数据介绍</vt:lpstr>
      <vt:lpstr>数据库选型</vt:lpstr>
      <vt:lpstr>数据访问</vt:lpstr>
      <vt:lpstr>向量数据库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joezhu</cp:lastModifiedBy>
  <cp:revision>207</cp:revision>
  <dcterms:created xsi:type="dcterms:W3CDTF">2023-12-26T01:40:51Z</dcterms:created>
  <dcterms:modified xsi:type="dcterms:W3CDTF">2023-12-26T01:40:51Z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1033-5.6.0.8082</vt:lpwstr>
  </property>
  <property fmtid="{D5CDD505-2E9C-101B-9397-08002B2CF9AE}" pid="3" name="ICV">
    <vt:lpwstr>3ED83C2A124A4D5795D1FE9831A7C919_11</vt:lpwstr>
  </property>
</Properties>
</file>